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9144000" cy="6858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25" d="100"/>
          <a:sy n="25" d="100"/>
        </p:scale>
        <p:origin x="-1365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90DCBAE-3673-5708-C011-1054771C161D}" type="slidenum">
              <a:rPr/>
              <a:pPr>
                <a:defRPr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9B1E912-38C1-8F81-8FC4-B76A0863343C}" type="slidenum">
              <a:rPr/>
              <a:pPr>
                <a:defRPr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4D1C255-202C-02E4-9BA6-1AD1BD76D963}" type="slidenum">
              <a:rPr/>
              <a:pPr>
                <a:defRPr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165485F-40C7-322A-85A5-B58EC55D1E95}" type="slidenum">
              <a:rPr/>
              <a:pPr>
                <a:defRPr/>
              </a:pPr>
              <a:t>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 bwMode="auto">
          <a:xfrm>
            <a:off x="685800" y="2130426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pPr>
                <a:defRPr/>
              </a:pPr>
              <a:t>20/06/2025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pPr>
                <a:defRPr/>
              </a:pPr>
              <a:t>20/06/2025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pPr>
                <a:defRPr/>
              </a:pPr>
              <a:t>20/06/2025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pPr>
                <a:defRPr/>
              </a:pPr>
              <a:t>20/06/2025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pPr>
                <a:defRPr/>
              </a:pPr>
              <a:t>20/06/2025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pPr>
                <a:defRPr/>
              </a:pPr>
              <a:t>20/06/2025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pPr>
                <a:defRPr/>
              </a:pPr>
              <a:t>20/06/2025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pPr>
                <a:defRPr/>
              </a:pPr>
              <a:t>20/06/2025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pPr>
                <a:defRPr/>
              </a:pPr>
              <a:t>20/06/2025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pPr>
                <a:defRPr/>
              </a:pPr>
              <a:t>20/06/2025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6629400" y="206375"/>
            <a:ext cx="2057400" cy="4387851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06375"/>
            <a:ext cx="6019800" cy="4387851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pPr>
                <a:defRPr/>
              </a:pPr>
              <a:t>20/06/2025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print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28E347-DDB4-4B4E-959B-CA1F97A8BBE7}" type="datetimeFigureOut">
              <a:rPr lang="fr-FR"/>
              <a:pPr>
                <a:defRPr/>
              </a:pPr>
              <a:t>20/06/2025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94022A-42C0-45AF-B093-E5A3A07644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 descr="IA"/>
          <p:cNvPicPr>
            <a:picLocks noChangeAspect="1" noChangeArrowheads="1"/>
          </p:cNvPicPr>
          <p:nvPr/>
        </p:nvPicPr>
        <p:blipFill>
          <a:blip r:embed="rId3" cstate="print">
            <a:alphaModFix amt="22000"/>
          </a:blip>
          <a:stretch/>
        </p:blipFill>
        <p:spPr bwMode="auto">
          <a:xfrm>
            <a:off x="-26352" y="149033"/>
            <a:ext cx="9170352" cy="41449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 bwMode="auto">
          <a:xfrm>
            <a:off x="2993699" y="1647394"/>
            <a:ext cx="3156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4400" b="1" dirty="0" smtClean="0">
                <a:solidFill>
                  <a:srgbClr val="008F9B"/>
                </a:solidFill>
              </a:rPr>
              <a:t>Axe </a:t>
            </a:r>
            <a:r>
              <a:rPr lang="fr-FR" sz="4400" b="1" dirty="0" err="1" smtClean="0">
                <a:solidFill>
                  <a:srgbClr val="008F9B"/>
                </a:solidFill>
              </a:rPr>
              <a:t>Big</a:t>
            </a:r>
            <a:r>
              <a:rPr lang="fr-FR" sz="4400" b="1" dirty="0" smtClean="0">
                <a:solidFill>
                  <a:srgbClr val="008F9B"/>
                </a:solidFill>
              </a:rPr>
              <a:t> </a:t>
            </a:r>
            <a:r>
              <a:rPr lang="fr-FR" sz="4400" b="1" dirty="0">
                <a:solidFill>
                  <a:srgbClr val="008F9B"/>
                </a:solidFill>
              </a:rPr>
              <a:t>Data</a:t>
            </a:r>
            <a:endParaRPr dirty="0"/>
          </a:p>
        </p:txBody>
      </p:sp>
      <p:sp>
        <p:nvSpPr>
          <p:cNvPr id="8" name="ZoneTexte 7"/>
          <p:cNvSpPr txBox="1"/>
          <p:nvPr/>
        </p:nvSpPr>
        <p:spPr bwMode="auto">
          <a:xfrm>
            <a:off x="1417098" y="5949279"/>
            <a:ext cx="2765833" cy="36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/>
              <a:t>François Pinet (TSCF-INRAE)</a:t>
            </a:r>
            <a:endParaRPr lang="fr-FR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 bwMode="auto">
          <a:xfrm>
            <a:off x="4046975" y="3069815"/>
            <a:ext cx="1354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24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juin </a:t>
            </a: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2025</a:t>
            </a:r>
            <a:endParaRPr dirty="0"/>
          </a:p>
        </p:txBody>
      </p:sp>
      <p:sp>
        <p:nvSpPr>
          <p:cNvPr id="3" name="ZoneTexte 2"/>
          <p:cNvSpPr txBox="1"/>
          <p:nvPr/>
        </p:nvSpPr>
        <p:spPr bwMode="auto">
          <a:xfrm>
            <a:off x="4970088" y="5976821"/>
            <a:ext cx="2718064" cy="36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/>
              <a:t>David Sarramia (LPCA-UCA)</a:t>
            </a:r>
            <a:endParaRPr lang="fr-FR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 bwMode="auto">
          <a:xfrm>
            <a:off x="3053581" y="5442585"/>
            <a:ext cx="2956815" cy="36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dirty="0"/>
              <a:t>Farouk </a:t>
            </a:r>
            <a:r>
              <a:rPr lang="fr-FR" dirty="0" err="1"/>
              <a:t>Toumani</a:t>
            </a:r>
            <a:r>
              <a:rPr lang="fr-FR" dirty="0"/>
              <a:t> (LIMOS-UCA)</a:t>
            </a: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38" name="AutoShape 2" descr="Identité du projet CAP 20-25 - CAP 20-2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5720474"/>
            <a:ext cx="827584" cy="908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 bwMode="auto">
          <a:xfrm>
            <a:off x="391907" y="303271"/>
            <a:ext cx="1247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>
              <a:defRPr/>
            </a:pPr>
            <a:r>
              <a:rPr lang="fr-FR" b="1" dirty="0" smtClean="0">
                <a:solidFill>
                  <a:srgbClr val="008F9B"/>
                </a:solidFill>
              </a:rPr>
              <a:t>GT </a:t>
            </a:r>
            <a:r>
              <a:rPr lang="fr-FR" b="1" dirty="0" err="1" smtClean="0">
                <a:solidFill>
                  <a:srgbClr val="008F9B"/>
                </a:solidFill>
              </a:rPr>
              <a:t>BigData</a:t>
            </a:r>
            <a:endParaRPr dirty="0"/>
          </a:p>
        </p:txBody>
      </p:sp>
      <p:sp>
        <p:nvSpPr>
          <p:cNvPr id="7" name="ZoneTexte 6"/>
          <p:cNvSpPr txBox="1"/>
          <p:nvPr/>
        </p:nvSpPr>
        <p:spPr bwMode="auto">
          <a:xfrm>
            <a:off x="359532" y="1071284"/>
            <a:ext cx="8438508" cy="6386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fr-FR" sz="2500" dirty="0" smtClean="0"/>
              <a:t>Démarrage du GT fin 2023</a:t>
            </a:r>
            <a:r>
              <a:rPr lang="fr-FR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fr-FR" sz="25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endParaRPr lang="fr-FR" sz="25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fr-FR" sz="2500" dirty="0" smtClean="0"/>
              <a:t>Définition des thèmes et de la feuille de route</a:t>
            </a:r>
          </a:p>
          <a:p>
            <a:pPr marL="285750" indent="-285750">
              <a:buFont typeface="Arial"/>
              <a:buChar char="•"/>
              <a:defRPr/>
            </a:pPr>
            <a:endParaRPr lang="fr-FR" sz="2500" dirty="0" smtClean="0"/>
          </a:p>
          <a:p>
            <a:pPr marL="285750" indent="-285750">
              <a:buFont typeface="Arial"/>
              <a:buChar char="•"/>
              <a:defRPr/>
            </a:pPr>
            <a:r>
              <a:rPr lang="fr-FR" sz="2500" dirty="0" smtClean="0"/>
              <a:t>L'axe </a:t>
            </a:r>
            <a:r>
              <a:rPr lang="fr-FR" sz="2500" dirty="0" err="1" smtClean="0"/>
              <a:t>BigData</a:t>
            </a:r>
            <a:r>
              <a:rPr lang="fr-FR" sz="2500" dirty="0" smtClean="0"/>
              <a:t> permet d'animer une communauté travaillant sur le stockage, la gestion et le traitement des volumes de données sur le site Clermont-Auvergne. Il organise des réunions d'échanges et des présentations régulières sur ce sujet</a:t>
            </a:r>
            <a:r>
              <a:rPr lang="fr-FR" sz="2500" dirty="0" smtClean="0"/>
              <a:t>.</a:t>
            </a:r>
          </a:p>
          <a:p>
            <a:pPr marL="285750" indent="-285750">
              <a:buFont typeface="Arial"/>
              <a:buChar char="•"/>
              <a:defRPr/>
            </a:pPr>
            <a:endParaRPr lang="fr-FR" sz="2500" dirty="0" smtClean="0"/>
          </a:p>
          <a:p>
            <a:pPr marL="285750" indent="-285750">
              <a:buFont typeface="Arial"/>
              <a:buChar char="•"/>
              <a:defRPr/>
            </a:pPr>
            <a:r>
              <a:rPr lang="fr-FR" sz="2500" dirty="0" smtClean="0"/>
              <a:t>14 présentations réalisées sur le site autour du </a:t>
            </a:r>
            <a:r>
              <a:rPr lang="fr-FR" sz="2500" dirty="0" err="1" smtClean="0"/>
              <a:t>BigData</a:t>
            </a:r>
            <a:r>
              <a:rPr lang="fr-FR" sz="2500" dirty="0" smtClean="0"/>
              <a:t> depuis le démarrage de l’axe.</a:t>
            </a:r>
          </a:p>
          <a:p>
            <a:pPr marL="285750" indent="-285750">
              <a:buFont typeface="Arial"/>
              <a:buChar char="•"/>
              <a:defRPr/>
            </a:pPr>
            <a:endParaRPr lang="fr-FR" sz="1500" dirty="0" smtClean="0"/>
          </a:p>
          <a:p>
            <a:pPr marL="285750" indent="-285750">
              <a:buFont typeface="Arial"/>
              <a:buChar char="•"/>
              <a:defRPr/>
            </a:pPr>
            <a:r>
              <a:rPr lang="fr-FR" sz="1500" dirty="0" smtClean="0"/>
              <a:t>https://tscf.clermont.hub.inrae.fr</a:t>
            </a:r>
            <a:r>
              <a:rPr lang="fr-FR" sz="1600" dirty="0" smtClean="0"/>
              <a:t>/cap20-25-prg-data-axe-bigdata </a:t>
            </a:r>
            <a:endParaRPr lang="fr-FR" sz="1500" dirty="0" smtClean="0"/>
          </a:p>
          <a:p>
            <a:pPr marL="285750" indent="-285750">
              <a:buFont typeface="Arial"/>
              <a:buChar char="•"/>
              <a:defRPr/>
            </a:pPr>
            <a:endParaRPr lang="fr-FR" sz="2500" dirty="0" smtClean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endParaRPr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 bwMode="auto">
          <a:xfrm>
            <a:off x="539552" y="1052736"/>
            <a:ext cx="84249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Optimisation des bases de données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(temps de traitement, stockage, indexation, énergie, etc.)</a:t>
            </a:r>
            <a:endParaRPr dirty="0"/>
          </a:p>
          <a:p>
            <a:pPr marL="285750" indent="-285750">
              <a:buFont typeface="Arial"/>
              <a:buChar char="•"/>
              <a:defRPr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Interopérabilité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(formats d’échange,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méta-données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données-service-infra)	</a:t>
            </a:r>
            <a:endParaRPr dirty="0"/>
          </a:p>
          <a:p>
            <a:pPr marL="285750" indent="-285750">
              <a:buFont typeface="Arial"/>
              <a:buChar char="•"/>
              <a:defRPr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Gestion de l’hétérogénéité et de la qualité de l’information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(lac de données, etc.)</a:t>
            </a:r>
            <a:endParaRPr dirty="0"/>
          </a:p>
          <a:p>
            <a:pPr marL="285750" indent="-285750">
              <a:buFont typeface="Arial"/>
              <a:buChar char="•"/>
              <a:defRPr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Intégration des données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(entrepôts,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cloud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lac, etc.)</a:t>
            </a:r>
            <a:endParaRPr dirty="0"/>
          </a:p>
          <a:p>
            <a:pPr marL="285750" indent="-285750">
              <a:buFont typeface="Arial"/>
              <a:buChar char="•"/>
              <a:defRPr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Gestion des flux de données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(« data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stream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»)</a:t>
            </a:r>
            <a:endParaRPr dirty="0"/>
          </a:p>
          <a:p>
            <a:pPr marL="285750" indent="-285750">
              <a:buFont typeface="Arial"/>
              <a:buChar char="•"/>
              <a:defRPr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Systèmes d’information géographique</a:t>
            </a:r>
            <a:endParaRPr dirty="0"/>
          </a:p>
          <a:p>
            <a:pPr marL="285750" indent="-285750">
              <a:buFont typeface="Arial"/>
              <a:buChar char="•"/>
              <a:defRPr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Données complexes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(spatiotemporelles, trajectoires, etc.)</a:t>
            </a:r>
            <a:endParaRPr dirty="0"/>
          </a:p>
          <a:p>
            <a:pPr marL="285750" indent="-285750">
              <a:buFont typeface="Arial"/>
              <a:buChar char="•"/>
              <a:defRPr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Représentation/modélisation des connaissances et raisonnement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les bases de données (logique de description,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Datalog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programmation logique, etc.)</a:t>
            </a:r>
            <a:endParaRPr dirty="0"/>
          </a:p>
          <a:p>
            <a:pPr marL="285750" indent="-285750">
              <a:buFont typeface="Arial"/>
              <a:buChar char="•"/>
              <a:defRPr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Génie logiciel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le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BigData</a:t>
            </a:r>
            <a:endParaRPr dirty="0"/>
          </a:p>
          <a:p>
            <a:pPr marL="285750" indent="-285750">
              <a:buFont typeface="Arial"/>
              <a:buChar char="•"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In-</a:t>
            </a:r>
            <a:r>
              <a:rPr lang="fr-FR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database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machine </a:t>
            </a:r>
            <a:r>
              <a:rPr lang="fr-FR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learning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 (à explorer)</a:t>
            </a:r>
            <a:endParaRPr dirty="0"/>
          </a:p>
          <a:p>
            <a:pPr marL="285750" indent="-285750">
              <a:buFont typeface="Arial"/>
              <a:buChar char="•"/>
              <a:defRPr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Psychologie émotionnelle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(« affective science »)</a:t>
            </a:r>
            <a:endParaRPr dirty="0"/>
          </a:p>
          <a:p>
            <a:pPr marL="285750" indent="-285750">
              <a:buFont typeface="Arial"/>
              <a:buChar char="•"/>
              <a:defRPr/>
            </a:pP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 bwMode="auto">
          <a:xfrm>
            <a:off x="251520" y="404664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b="1" dirty="0" smtClean="0">
                <a:solidFill>
                  <a:srgbClr val="008F9B"/>
                </a:solidFill>
              </a:rPr>
              <a:t>Les thèmes recensés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 bwMode="auto">
          <a:xfrm>
            <a:off x="611560" y="1124744"/>
            <a:ext cx="84249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Domaines ciblés</a:t>
            </a:r>
            <a:endParaRPr dirty="0"/>
          </a:p>
          <a:p>
            <a:pPr>
              <a:defRPr/>
            </a:pP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defRPr/>
            </a:pPr>
            <a:r>
              <a:rPr lang="fr-FR" dirty="0" smtClean="0"/>
              <a:t>	- </a:t>
            </a:r>
            <a:r>
              <a:rPr lang="fr-FR" dirty="0" smtClean="0"/>
              <a:t>Environnement</a:t>
            </a:r>
            <a:br>
              <a:rPr lang="fr-FR" dirty="0" smtClean="0"/>
            </a:br>
            <a:r>
              <a:rPr lang="fr-FR" dirty="0" smtClean="0"/>
              <a:t>- Mieux mesurer les impacts environnementaux et gérer la préservation des ressources naturelles</a:t>
            </a:r>
            <a:br>
              <a:rPr lang="fr-FR" dirty="0" smtClean="0"/>
            </a:br>
            <a:r>
              <a:rPr lang="fr-FR" dirty="0" smtClean="0"/>
              <a:t>- Agriculture et </a:t>
            </a:r>
            <a:r>
              <a:rPr lang="fr-FR" dirty="0" err="1" smtClean="0"/>
              <a:t>agroécologie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- Nutrition</a:t>
            </a:r>
            <a:br>
              <a:rPr lang="fr-FR" dirty="0" smtClean="0"/>
            </a:br>
            <a:r>
              <a:rPr lang="fr-FR" dirty="0" smtClean="0"/>
              <a:t>- Santé</a:t>
            </a:r>
            <a:br>
              <a:rPr lang="fr-FR" dirty="0" smtClean="0"/>
            </a:br>
            <a:r>
              <a:rPr lang="fr-FR" dirty="0" smtClean="0"/>
              <a:t>- Gestion de données d’essais et de recherche clinique</a:t>
            </a:r>
            <a:br>
              <a:rPr lang="fr-FR" dirty="0" smtClean="0"/>
            </a:br>
            <a:r>
              <a:rPr lang="fr-FR" dirty="0" smtClean="0"/>
              <a:t>- Sciences humaines et sociales</a:t>
            </a:r>
            <a:br>
              <a:rPr lang="fr-FR" dirty="0" smtClean="0"/>
            </a:br>
            <a:r>
              <a:rPr lang="fr-FR" dirty="0" smtClean="0"/>
              <a:t>- Collecte et analyse de données dans le domaine de des sciences </a:t>
            </a:r>
            <a:r>
              <a:rPr lang="fr-FR" dirty="0" smtClean="0"/>
              <a:t>cognitives</a:t>
            </a:r>
          </a:p>
          <a:p>
            <a:pPr marL="285750" indent="-285750">
              <a:defRPr/>
            </a:pPr>
            <a:endParaRPr lang="fr-FR" dirty="0" smtClean="0"/>
          </a:p>
          <a:p>
            <a:pPr marL="285750" indent="-285750">
              <a:defRPr/>
            </a:pPr>
            <a:endParaRPr lang="fr-FR" i="1" dirty="0" smtClean="0"/>
          </a:p>
          <a:p>
            <a:pPr marL="285750" indent="-285750">
              <a:defRPr/>
            </a:pPr>
            <a:r>
              <a:rPr lang="fr-FR" i="1" dirty="0" smtClean="0"/>
              <a:t>Et les plateformes : CEBA</a:t>
            </a:r>
            <a:r>
              <a:rPr lang="fr-FR" i="1" dirty="0" smtClean="0"/>
              <a:t>, </a:t>
            </a:r>
            <a:r>
              <a:rPr lang="fr-FR" i="1" dirty="0" err="1" smtClean="0"/>
              <a:t>Emob</a:t>
            </a:r>
            <a:r>
              <a:rPr lang="fr-FR" i="1" dirty="0" smtClean="0"/>
              <a:t>, </a:t>
            </a:r>
            <a:r>
              <a:rPr lang="fr-FR" i="1" dirty="0" err="1" smtClean="0"/>
              <a:t>EasyData</a:t>
            </a:r>
            <a:r>
              <a:rPr lang="fr-FR" i="1" dirty="0" smtClean="0"/>
              <a:t>, …</a:t>
            </a:r>
          </a:p>
          <a:p>
            <a:pPr marL="285750" indent="-285750">
              <a:defRPr/>
            </a:pPr>
            <a:endParaRPr lang="fr-FR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defRPr/>
            </a:pP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 bwMode="auto">
          <a:xfrm>
            <a:off x="391907" y="303271"/>
            <a:ext cx="3722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b="1" dirty="0" smtClean="0">
                <a:solidFill>
                  <a:srgbClr val="008F9B"/>
                </a:solidFill>
              </a:rPr>
              <a:t>Les domaines d’application identifiés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w="http://schemas.openxmlformats.org/wordprocessingml/2006/main" xmlns:m="http://schemas.openxmlformats.org/officeDocument/2006/math" xmlns="" Requires="p159">
      <p:transition p14:dur="2000" advClick="1"/>
    </mc:Choice>
    <mc:Fallback>
      <p:transition/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133</Words>
  <Application>Microsoft Office PowerPoint</Application>
  <DocSecurity>0</DocSecurity>
  <PresentationFormat>Affichage à l'écran (4:3)</PresentationFormat>
  <Paragraphs>42</Paragraphs>
  <Slides>4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Diapositive 1</vt:lpstr>
      <vt:lpstr>Diapositive 2</vt:lpstr>
      <vt:lpstr>Diapositive 3</vt:lpstr>
      <vt:lpstr>Diapositive 4</vt:lpstr>
    </vt:vector>
  </TitlesOfParts>
  <Manager/>
  <Company>UdA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Aurélien RACAULT</dc:creator>
  <cp:keywords/>
  <dc:description/>
  <cp:lastModifiedBy>francoispinet</cp:lastModifiedBy>
  <cp:revision>32</cp:revision>
  <dcterms:created xsi:type="dcterms:W3CDTF">2016-10-18T12:03:56Z</dcterms:created>
  <dcterms:modified xsi:type="dcterms:W3CDTF">2025-06-20T13:42:40Z</dcterms:modified>
  <cp:category/>
  <dc:identifier/>
  <cp:contentStatus/>
  <dc:language/>
  <cp:version/>
</cp:coreProperties>
</file>